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iiBkzN1iGToO9gmXsUQZayWav+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57"/>
    <p:restoredTop sz="94671"/>
  </p:normalViewPr>
  <p:slideViewPr>
    <p:cSldViewPr snapToGrid="0">
      <p:cViewPr varScale="1">
        <p:scale>
          <a:sx n="128" d="100"/>
          <a:sy n="128" d="100"/>
        </p:scale>
        <p:origin x="780" y="3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58000" cy="581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 sz="4400" b="0" i="0">
                <a:solidFill>
                  <a:srgbClr val="1F497D"/>
                </a:solidFill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981307"/>
            <a:ext cx="7620000" cy="3819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00"/>
              </a:spcBef>
              <a:spcAft>
                <a:spcPts val="300"/>
              </a:spcAft>
              <a:buSzPts val="1800"/>
              <a:buChar char="•"/>
              <a:defRPr b="0" i="0">
                <a:latin typeface="Helvetica" pitchFamily="2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3;p4">
            <a:extLst>
              <a:ext uri="{FF2B5EF4-FFF2-40B4-BE49-F238E27FC236}">
                <a16:creationId xmlns:a16="http://schemas.microsoft.com/office/drawing/2014/main" id="{2D5EC1EA-8F2A-C9FB-F0E8-70F49D18C2D8}"/>
              </a:ext>
            </a:extLst>
          </p:cNvPr>
          <p:cNvSpPr/>
          <p:nvPr userDrawn="1"/>
        </p:nvSpPr>
        <p:spPr>
          <a:xfrm>
            <a:off x="8458200" y="4774168"/>
            <a:ext cx="685800" cy="3756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4;p4">
            <a:extLst>
              <a:ext uri="{FF2B5EF4-FFF2-40B4-BE49-F238E27FC236}">
                <a16:creationId xmlns:a16="http://schemas.microsoft.com/office/drawing/2014/main" id="{E65808BA-8CB3-56BD-3BAF-54B7C340260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5" name="Google Shape;15;p4">
            <a:extLst>
              <a:ext uri="{FF2B5EF4-FFF2-40B4-BE49-F238E27FC236}">
                <a16:creationId xmlns:a16="http://schemas.microsoft.com/office/drawing/2014/main" id="{CB8317E0-352D-EDC8-373D-94FA2BBE013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6" name="Google Shape;16;p4">
            <a:extLst>
              <a:ext uri="{FF2B5EF4-FFF2-40B4-BE49-F238E27FC236}">
                <a16:creationId xmlns:a16="http://schemas.microsoft.com/office/drawing/2014/main" id="{E47DA37A-935B-EABF-2DE5-6EE3737A17A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685800" y="1428751"/>
            <a:ext cx="7543800" cy="194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 b="1" i="0">
                <a:solidFill>
                  <a:schemeClr val="dk2"/>
                </a:solidFill>
                <a:latin typeface="Helvetica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685800" y="3429000"/>
            <a:ext cx="646176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rgbClr val="888888"/>
                </a:solidFill>
                <a:latin typeface="Helvetica Light" panose="020B0403020202020204" pitchFamily="34" charset="0"/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4;p4">
            <a:extLst>
              <a:ext uri="{FF2B5EF4-FFF2-40B4-BE49-F238E27FC236}">
                <a16:creationId xmlns:a16="http://schemas.microsoft.com/office/drawing/2014/main" id="{B7D38703-ABE3-473B-7F38-DEC766E1EC0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13" name="Google Shape;15;p4">
            <a:extLst>
              <a:ext uri="{FF2B5EF4-FFF2-40B4-BE49-F238E27FC236}">
                <a16:creationId xmlns:a16="http://schemas.microsoft.com/office/drawing/2014/main" id="{14EE5659-7A4E-BA17-DD52-56DA44B8A41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4" name="Google Shape;16;p4">
            <a:extLst>
              <a:ext uri="{FF2B5EF4-FFF2-40B4-BE49-F238E27FC236}">
                <a16:creationId xmlns:a16="http://schemas.microsoft.com/office/drawing/2014/main" id="{30ABE3AB-FAA9-51FE-353D-C55BB3938E3A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60476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457200" y="1152144"/>
            <a:ext cx="3657600" cy="3442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300"/>
              </a:spcBef>
              <a:spcAft>
                <a:spcPts val="300"/>
              </a:spcAft>
              <a:buSzPts val="2800"/>
              <a:buChar char="•"/>
              <a:defRPr sz="2400" b="0" i="0">
                <a:latin typeface="Helvetica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2"/>
          </p:nvPr>
        </p:nvSpPr>
        <p:spPr>
          <a:xfrm>
            <a:off x="4419600" y="1152144"/>
            <a:ext cx="3657600" cy="3442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300"/>
              </a:spcBef>
              <a:spcAft>
                <a:spcPts val="300"/>
              </a:spcAft>
              <a:buSzPts val="2800"/>
              <a:buChar char="•"/>
              <a:defRPr sz="2400" b="0" i="0">
                <a:latin typeface="Helvetica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A6C302AB-B1FB-A5D4-B1C9-334B14D2099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457FD42B-0DB0-AF40-835A-39752555DB0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9FB309E3-47CD-579B-2DA8-B1B6DAE537C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289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365760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chemeClr val="dk2"/>
                </a:solidFill>
                <a:latin typeface="Helvetica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365760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300"/>
              </a:spcBef>
              <a:spcAft>
                <a:spcPts val="300"/>
              </a:spcAft>
              <a:buSzPts val="2400"/>
              <a:buChar char="•"/>
              <a:defRPr sz="2000" b="0" i="0">
                <a:latin typeface="Helvetica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3"/>
          </p:nvPr>
        </p:nvSpPr>
        <p:spPr>
          <a:xfrm>
            <a:off x="4419600" y="1151335"/>
            <a:ext cx="365760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chemeClr val="dk2"/>
                </a:solidFill>
                <a:latin typeface="Helvetica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4"/>
          </p:nvPr>
        </p:nvSpPr>
        <p:spPr>
          <a:xfrm>
            <a:off x="4419600" y="1631156"/>
            <a:ext cx="365760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300"/>
              </a:spcBef>
              <a:spcAft>
                <a:spcPts val="300"/>
              </a:spcAft>
              <a:buSzPts val="2400"/>
              <a:buChar char="•"/>
              <a:defRPr sz="2000" b="0" i="0">
                <a:latin typeface="Helvetica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CDD9668C-C747-F4E6-8EF2-B1C111ADA4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BBF19544-AF02-655C-59B8-4A8E6587526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A2DE39F6-0B67-A6B4-92DE-F4C8B898AC6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60476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F2ED3689-AB77-E843-904C-CEA79A31244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0C69E505-9525-BD98-63C5-48EEC6278E8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AA16C639-C7FB-FB1B-62FC-5EDD4DDDCDF0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BD5232B7-DC7A-0784-7E7C-624E8FC58B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ADB142E3-A0A6-6523-D2DD-80C05C38C4B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157D14DC-4A1D-496C-8C28-994B2809251A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4;p1">
            <a:extLst>
              <a:ext uri="{FF2B5EF4-FFF2-40B4-BE49-F238E27FC236}">
                <a16:creationId xmlns:a16="http://schemas.microsoft.com/office/drawing/2014/main" id="{7FF2EF80-5020-95F6-3BAB-8F151124C8C1}"/>
              </a:ext>
            </a:extLst>
          </p:cNvPr>
          <p:cNvSpPr txBox="1"/>
          <p:nvPr userDrawn="1"/>
        </p:nvSpPr>
        <p:spPr>
          <a:xfrm>
            <a:off x="-14932" y="4781602"/>
            <a:ext cx="8489144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7620000" cy="643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76200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/>
          <p:nvPr userDrawn="1"/>
        </p:nvSpPr>
        <p:spPr>
          <a:xfrm>
            <a:off x="8458200" y="0"/>
            <a:ext cx="685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4774168"/>
            <a:ext cx="685800" cy="3756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Helvetica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  <p:pic>
        <p:nvPicPr>
          <p:cNvPr id="3" name="Google Shape;96;p1">
            <a:extLst>
              <a:ext uri="{FF2B5EF4-FFF2-40B4-BE49-F238E27FC236}">
                <a16:creationId xmlns:a16="http://schemas.microsoft.com/office/drawing/2014/main" id="{09D24ADE-BE1F-5E42-A727-534348380E0D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7436348" y="79598"/>
            <a:ext cx="1631452" cy="5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FCF8724-C463-2C66-64F7-256DCF94DEBF}"/>
              </a:ext>
            </a:extLst>
          </p:cNvPr>
          <p:cNvSpPr/>
          <p:nvPr userDrawn="1"/>
        </p:nvSpPr>
        <p:spPr>
          <a:xfrm>
            <a:off x="8754757" y="2734200"/>
            <a:ext cx="86871" cy="868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 Light" panose="020B0403020202020204" pitchFamily="34" charset="0"/>
          <a:ea typeface="Helvetica Light" panose="020B0403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9C5DE8-70AD-0FB5-08C3-D82A027F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indent="-228600">
              <a:lnSpc>
                <a:spcPct val="120000"/>
              </a:lnSpc>
              <a:spcBef>
                <a:spcPts val="0"/>
              </a:spcBef>
              <a:buSzPts val="2200"/>
            </a:pPr>
            <a:r>
              <a:rPr lang="en-GB" i="1"/>
              <a:t>&lt;name of proposer/speaker&gt;</a:t>
            </a:r>
            <a:endParaRPr lang="en-GB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i="1"/>
              <a:t>&lt;e-mail&gt;</a:t>
            </a:r>
            <a:endParaRPr lang="en-GB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i="1"/>
              <a:t>&lt;end-user organisation&gt;</a:t>
            </a:r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endParaRPr lang="en-GB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/>
              <a:t>Destination of interest: &lt; ref. specific destination in work programme, e.g. CL3-FCT, or CL3-BM &gt;</a:t>
            </a:r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i="1"/>
              <a:t>If applicable, the topics of interest &lt;e.g. CL3-FCT-01-01, or CL3-BM-01-03&gt;</a:t>
            </a:r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endParaRPr lang="en-GB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no-NO" b="1" i="1"/>
              <a:t>IMPORTANT</a:t>
            </a:r>
            <a:r>
              <a:rPr lang="no-NO" i="1"/>
              <a:t>: Include the name of the </a:t>
            </a:r>
            <a:r>
              <a:rPr lang="no-NO" b="1" i="1"/>
              <a:t>destination </a:t>
            </a:r>
            <a:r>
              <a:rPr lang="no-NO" i="1"/>
              <a:t>and the name of the </a:t>
            </a:r>
            <a:r>
              <a:rPr lang="no-NO" b="1" i="1"/>
              <a:t>presenter </a:t>
            </a:r>
            <a:r>
              <a:rPr lang="no-NO" i="1"/>
              <a:t>in the </a:t>
            </a:r>
            <a:r>
              <a:rPr lang="no-NO" b="1" i="1"/>
              <a:t>filename </a:t>
            </a:r>
            <a:r>
              <a:rPr lang="no-NO" i="1"/>
              <a:t>of the presentation, e.g. &lt;CL3-DRS_namepresenter, or CL3-SSRI_namepresenter&gt;</a:t>
            </a:r>
            <a:endParaRPr lang="en-GB" i="1"/>
          </a:p>
          <a:p>
            <a:pPr marL="342900" indent="-88900">
              <a:lnSpc>
                <a:spcPct val="120000"/>
              </a:lnSpc>
              <a:spcBef>
                <a:spcPts val="440"/>
              </a:spcBef>
              <a:buSzPts val="2200"/>
              <a:buNone/>
            </a:pPr>
            <a:endParaRPr lang="en-GB" i="1"/>
          </a:p>
          <a:p>
            <a:pPr marL="342900" indent="-88900">
              <a:lnSpc>
                <a:spcPct val="120000"/>
              </a:lnSpc>
              <a:spcBef>
                <a:spcPts val="440"/>
              </a:spcBef>
              <a:buSzPts val="2200"/>
              <a:buNone/>
            </a:pPr>
            <a:endParaRPr lang="en-GB" i="1"/>
          </a:p>
        </p:txBody>
      </p:sp>
      <p:sp>
        <p:nvSpPr>
          <p:cNvPr id="93" name="Google Shape;93;p1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</a:t>
            </a:fld>
            <a:endParaRPr/>
          </a:p>
        </p:txBody>
      </p:sp>
      <p:sp>
        <p:nvSpPr>
          <p:cNvPr id="3" name="Google Shape;92;p1">
            <a:extLst>
              <a:ext uri="{FF2B5EF4-FFF2-40B4-BE49-F238E27FC236}">
                <a16:creationId xmlns:a16="http://schemas.microsoft.com/office/drawing/2014/main" id="{935ED368-3D6D-12DB-FAE3-904C8804F03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162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9895567-A0BA-6419-0519-F7E8322FAEA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 rot="16200000">
            <a:off x="7846310" y="1559311"/>
            <a:ext cx="1909582" cy="365760"/>
          </a:xfrm>
        </p:spPr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r>
              <a:rPr lang="en-GB"/>
              <a:t>Needs and interests</a:t>
            </a:r>
            <a:endParaRPr/>
          </a:p>
        </p:txBody>
      </p:sp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228600">
              <a:spcBef>
                <a:spcPts val="0"/>
              </a:spcBef>
              <a:buSzPts val="2200"/>
            </a:pPr>
            <a:r>
              <a:rPr lang="en-GB" i="1"/>
              <a:t>&lt;Description of the needs and interest regarding the destination&gt;</a:t>
            </a:r>
          </a:p>
          <a:p>
            <a:pPr marL="342900" indent="-228600">
              <a:spcBef>
                <a:spcPts val="0"/>
              </a:spcBef>
              <a:buSzPts val="2200"/>
            </a:pPr>
            <a:r>
              <a:rPr lang="en-GB" i="1"/>
              <a:t>&lt;Be brief and focused&gt;</a:t>
            </a:r>
          </a:p>
          <a:p>
            <a:pPr marL="114300" indent="0">
              <a:spcBef>
                <a:spcPts val="0"/>
              </a:spcBef>
              <a:buSzPts val="2200"/>
              <a:buNone/>
            </a:pPr>
            <a:endParaRPr lang="en-GB" i="1"/>
          </a:p>
        </p:txBody>
      </p:sp>
      <p:sp>
        <p:nvSpPr>
          <p:cNvPr id="104" name="Google Shape;104;p2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</a:t>
            </a:fld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6A76C290-E63E-FE97-E318-737234F217B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162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92CD08D-9D11-9C06-0D9C-07B7728932B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 rot="16200000">
            <a:off x="7846310" y="1559311"/>
            <a:ext cx="1909582" cy="365760"/>
          </a:xfrm>
        </p:spPr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/>
              <a:t>Contribution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228600">
              <a:spcBef>
                <a:spcPts val="0"/>
              </a:spcBef>
              <a:buSzPts val="2200"/>
            </a:pPr>
            <a:r>
              <a:rPr lang="en-GB" dirty="0"/>
              <a:t>What can you as practitioner organisation offer to a consortium?</a:t>
            </a:r>
          </a:p>
          <a:p>
            <a:pPr marL="342900" indent="-228600">
              <a:spcBef>
                <a:spcPts val="0"/>
              </a:spcBef>
              <a:buSzPts val="2200"/>
            </a:pPr>
            <a:r>
              <a:rPr lang="en-GB" dirty="0"/>
              <a:t>Which role(s) do you prefer in a consortium?</a:t>
            </a:r>
            <a:endParaRPr dirty="0"/>
          </a:p>
        </p:txBody>
      </p:sp>
      <p:sp>
        <p:nvSpPr>
          <p:cNvPr id="114" name="Google Shape;114;p3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3</a:t>
            </a:fld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9C1F2185-ED68-9EFF-269E-5591B1FBBF9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162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3C161A9A-9313-9C11-9B09-3565D4F1C6A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 rot="16200000">
            <a:off x="7846310" y="1559311"/>
            <a:ext cx="1909582" cy="365760"/>
          </a:xfrm>
        </p:spPr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159</Words>
  <Application>Microsoft Office PowerPoint</Application>
  <PresentationFormat>Diavoorstelling (16:9)</PresentationFormat>
  <Paragraphs>26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9" baseType="lpstr">
      <vt:lpstr>Arial</vt:lpstr>
      <vt:lpstr>Calibri</vt:lpstr>
      <vt:lpstr>Cambria</vt:lpstr>
      <vt:lpstr>Helvetica</vt:lpstr>
      <vt:lpstr>Helvetica Light</vt:lpstr>
      <vt:lpstr>Adjacency</vt:lpstr>
      <vt:lpstr>PowerPoint-presentatie</vt:lpstr>
      <vt:lpstr>Needs and interests</vt:lpstr>
      <vt:lpstr>Contribution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bsa</dc:creator>
  <cp:lastModifiedBy>Berlo, M.P.W. (Marcel) van</cp:lastModifiedBy>
  <cp:revision>52</cp:revision>
  <dcterms:created xsi:type="dcterms:W3CDTF">2012-04-10T09:21:31Z</dcterms:created>
  <dcterms:modified xsi:type="dcterms:W3CDTF">2026-01-09T10:19:04Z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